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0" r:id="rId4"/>
    <p:sldId id="257" r:id="rId5"/>
    <p:sldId id="258" r:id="rId6"/>
    <p:sldId id="259"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4272430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222547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4020199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1289306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3549602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F82E98EF-9A19-4CD6-976F-6F31E5A707E9}" type="datetimeFigureOut">
              <a:rPr lang="en-US" smtClean="0"/>
              <a:t>12/28/2018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223791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F82E98EF-9A19-4CD6-976F-6F31E5A707E9}" type="datetimeFigureOut">
              <a:rPr lang="en-US" smtClean="0"/>
              <a:t>12/28/2018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2103940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F82E98EF-9A19-4CD6-976F-6F31E5A707E9}" type="datetimeFigureOut">
              <a:rPr lang="en-US" smtClean="0"/>
              <a:t>12/28/2018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3688773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82E98EF-9A19-4CD6-976F-6F31E5A707E9}" type="datetimeFigureOut">
              <a:rPr lang="en-US" smtClean="0"/>
              <a:t>12/28/2018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2387343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82E98EF-9A19-4CD6-976F-6F31E5A707E9}" type="datetimeFigureOut">
              <a:rPr lang="en-US" smtClean="0"/>
              <a:t>12/28/2018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2715267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82E98EF-9A19-4CD6-976F-6F31E5A707E9}" type="datetimeFigureOut">
              <a:rPr lang="en-US" smtClean="0"/>
              <a:t>12/28/2018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3399660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561BDE-536C-4CA6-83C2-4E2A3026689F}" type="slidenum">
              <a:rPr lang="en-US" smtClean="0"/>
              <a:t>‹#›</a:t>
            </a:fld>
            <a:endParaRPr lang="en-US"/>
          </a:p>
        </p:txBody>
      </p:sp>
    </p:spTree>
    <p:extLst>
      <p:ext uri="{BB962C8B-B14F-4D97-AF65-F5344CB8AC3E}">
        <p14:creationId xmlns:p14="http://schemas.microsoft.com/office/powerpoint/2010/main" val="471869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rtl="1"/>
            <a:r>
              <a:rPr lang="ar-IQ" b="1" dirty="0" smtClean="0"/>
              <a:t>انتاج اعناب (العملي)</a:t>
            </a:r>
            <a:r>
              <a:rPr lang="en-US" dirty="0"/>
              <a:t/>
            </a:r>
            <a:br>
              <a:rPr lang="en-US" dirty="0"/>
            </a:br>
            <a:r>
              <a:rPr lang="ar-IQ" sz="4000" b="1" dirty="0">
                <a:solidFill>
                  <a:prstClr val="black"/>
                </a:solidFill>
              </a:rPr>
              <a:t>المرحلة الرابعة / بستنة وهندسة </a:t>
            </a:r>
            <a:r>
              <a:rPr lang="ar-IQ" sz="4000" b="1" dirty="0" smtClean="0">
                <a:solidFill>
                  <a:prstClr val="black"/>
                </a:solidFill>
              </a:rPr>
              <a:t>حدائق</a:t>
            </a:r>
            <a:br>
              <a:rPr lang="ar-IQ" sz="4000" b="1" dirty="0" smtClean="0">
                <a:solidFill>
                  <a:prstClr val="black"/>
                </a:solidFill>
              </a:rPr>
            </a:br>
            <a:endParaRPr lang="en-US" dirty="0"/>
          </a:p>
        </p:txBody>
      </p:sp>
      <p:sp>
        <p:nvSpPr>
          <p:cNvPr id="3" name="عنوان فرعي 2"/>
          <p:cNvSpPr>
            <a:spLocks noGrp="1"/>
          </p:cNvSpPr>
          <p:nvPr>
            <p:ph type="subTitle" idx="1"/>
          </p:nvPr>
        </p:nvSpPr>
        <p:spPr/>
        <p:txBody>
          <a:bodyPr/>
          <a:lstStyle/>
          <a:p>
            <a:r>
              <a:rPr lang="ar-IQ" sz="4000" b="1" dirty="0">
                <a:solidFill>
                  <a:prstClr val="black"/>
                </a:solidFill>
                <a:ea typeface="+mj-ea"/>
                <a:cs typeface="Times New Roman"/>
              </a:rPr>
              <a:t>د. وسن فوزي فاضل</a:t>
            </a:r>
            <a:endParaRPr lang="en-US" dirty="0"/>
          </a:p>
        </p:txBody>
      </p:sp>
    </p:spTree>
    <p:extLst>
      <p:ext uri="{BB962C8B-B14F-4D97-AF65-F5344CB8AC3E}">
        <p14:creationId xmlns:p14="http://schemas.microsoft.com/office/powerpoint/2010/main" val="1443566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6138" y="518076"/>
            <a:ext cx="6690198" cy="64393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8212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u="sng" dirty="0"/>
              <a:t>المجموع الخضري</a:t>
            </a:r>
            <a:endParaRPr lang="en-US" dirty="0"/>
          </a:p>
        </p:txBody>
      </p:sp>
      <p:sp>
        <p:nvSpPr>
          <p:cNvPr id="3" name="عنصر نائب للمحتوى 2"/>
          <p:cNvSpPr>
            <a:spLocks noGrp="1"/>
          </p:cNvSpPr>
          <p:nvPr>
            <p:ph idx="1"/>
          </p:nvPr>
        </p:nvSpPr>
        <p:spPr/>
        <p:txBody>
          <a:bodyPr>
            <a:normAutofit lnSpcReduction="10000"/>
          </a:bodyPr>
          <a:lstStyle/>
          <a:p>
            <a:pPr rtl="1"/>
            <a:r>
              <a:rPr lang="ar-SA" b="1" u="sng" dirty="0"/>
              <a:t>البراعم (</a:t>
            </a:r>
            <a:r>
              <a:rPr lang="en-US" b="1" u="sng" dirty="0"/>
              <a:t>Buds</a:t>
            </a:r>
            <a:r>
              <a:rPr lang="ar-SA" b="1" u="sng" dirty="0"/>
              <a:t>)</a:t>
            </a:r>
            <a:r>
              <a:rPr lang="ar-SA" b="1" dirty="0"/>
              <a:t> : عبارة عن قمة نمو مغطاة بمجموعة أوراق جنينية وحرشفية يعد عضو الانطلاق للدورة الخضرية السنوية لنمو وتطور الكرمة .</a:t>
            </a:r>
            <a:endParaRPr lang="en-US" dirty="0"/>
          </a:p>
          <a:p>
            <a:pPr rtl="1"/>
            <a:r>
              <a:rPr lang="ar-SA" b="1" dirty="0"/>
              <a:t>تكون البراعم حسب طبيعة تكوينها إما عقيمة </a:t>
            </a:r>
            <a:r>
              <a:rPr lang="ar-SA" b="1" dirty="0" err="1"/>
              <a:t>لاتحمل</a:t>
            </a:r>
            <a:r>
              <a:rPr lang="ar-SA" b="1" dirty="0"/>
              <a:t> العناقيد الزهرية بل تحمل أوراق </a:t>
            </a:r>
            <a:r>
              <a:rPr lang="ar-SA" b="1" dirty="0" err="1"/>
              <a:t>ومحاليق</a:t>
            </a:r>
            <a:r>
              <a:rPr lang="ar-SA" b="1" dirty="0"/>
              <a:t> فقط ، أو تكون مختلطة تحوي على مبادئ الأوراق والعناقيد الزهرية والتي تعطي عند تفتحها فروعا سنوية تحمل الأوراق والعناقيد الزهرية .</a:t>
            </a:r>
            <a:endParaRPr lang="en-US" dirty="0"/>
          </a:p>
          <a:p>
            <a:r>
              <a:rPr lang="ar-SA" b="1" dirty="0"/>
              <a:t>توجد أنواع عديدة من البراعم على الفروع السنوية هي :-</a:t>
            </a:r>
            <a:endParaRPr lang="en-US" dirty="0"/>
          </a:p>
        </p:txBody>
      </p:sp>
    </p:spTree>
    <p:extLst>
      <p:ext uri="{BB962C8B-B14F-4D97-AF65-F5344CB8AC3E}">
        <p14:creationId xmlns:p14="http://schemas.microsoft.com/office/powerpoint/2010/main" val="3267338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endParaRPr lang="en-US"/>
          </a:p>
        </p:txBody>
      </p:sp>
      <p:pic>
        <p:nvPicPr>
          <p:cNvPr id="1026" name="صورة 7" descr="E:\Documents and Settings\AYAD HANI\Desktop\11.jpg"/>
          <p:cNvPicPr>
            <a:picLocks noChangeArrowheads="1"/>
          </p:cNvPicPr>
          <p:nvPr/>
        </p:nvPicPr>
        <p:blipFill>
          <a:blip r:embed="rId2">
            <a:extLst>
              <a:ext uri="{28A0092B-C50C-407E-A947-70E740481C1C}">
                <a14:useLocalDpi xmlns:a14="http://schemas.microsoft.com/office/drawing/2010/main" val="0"/>
              </a:ext>
            </a:extLst>
          </a:blip>
          <a:srcRect t="-410" r="-198" b="-517"/>
          <a:stretch>
            <a:fillRect/>
          </a:stretch>
        </p:blipFill>
        <p:spPr bwMode="auto">
          <a:xfrm>
            <a:off x="666750" y="260648"/>
            <a:ext cx="7433642" cy="5976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3226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79512" y="260648"/>
            <a:ext cx="8640960" cy="3046988"/>
          </a:xfrm>
          <a:prstGeom prst="rect">
            <a:avLst/>
          </a:prstGeom>
        </p:spPr>
        <p:txBody>
          <a:bodyPr wrap="square">
            <a:spAutoFit/>
          </a:bodyPr>
          <a:lstStyle/>
          <a:p>
            <a:pPr algn="r" rtl="1"/>
            <a:r>
              <a:rPr lang="ar-SA" sz="3200" b="1" dirty="0"/>
              <a:t>البراعم الصيفية :- أو تسمى بالصيفية أو النشطة توجد تحت آباط الأوراق عند مستوى العقد وتدخل بالنمو دون أن تمر بفترة الراحة حيث تعطي فرع ثانوي أو جانبي أو صيفي في سنة تكوينها وتعطي هذه البراعم فروعا اقل تطورا من الفروع الرئيسية التي تنمو عليها هذه البراعم والتي يمكن أن ينضج خشبها أو يبقى بحالة خضراء </a:t>
            </a:r>
            <a:r>
              <a:rPr lang="ar-SA" b="1" dirty="0"/>
              <a:t>.</a:t>
            </a:r>
            <a:r>
              <a:rPr lang="ar-SA" dirty="0"/>
              <a:t> </a:t>
            </a:r>
            <a:endParaRPr lang="en-US" dirty="0"/>
          </a:p>
        </p:txBody>
      </p:sp>
    </p:spTree>
    <p:extLst>
      <p:ext uri="{BB962C8B-B14F-4D97-AF65-F5344CB8AC3E}">
        <p14:creationId xmlns:p14="http://schemas.microsoft.com/office/powerpoint/2010/main" val="2045843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r" rtl="1"/>
            <a:r>
              <a:rPr lang="ar-SA" b="1" dirty="0"/>
              <a:t>العيون الساكنة :- وتسمى </a:t>
            </a:r>
            <a:r>
              <a:rPr lang="ar-SA" b="1" dirty="0" err="1"/>
              <a:t>ايظا</a:t>
            </a:r>
            <a:r>
              <a:rPr lang="ar-SA" b="1" dirty="0"/>
              <a:t> بعيون الشتاء (</a:t>
            </a:r>
            <a:r>
              <a:rPr lang="en-US" b="1" dirty="0"/>
              <a:t>Winter eyes</a:t>
            </a:r>
            <a:r>
              <a:rPr lang="ar-SA" b="1" dirty="0"/>
              <a:t>) تتكون هذه العيون  تحت آباط الأوراق بجانب البرعم الجانبي على الفروع الحديثة ، تبقى ساكنة خلال الشتاء ولا تتفتح إلا في موسم النمو التالي وفي حالات معينة وعند إصابة العنب بمرض الاصفرار </a:t>
            </a:r>
            <a:r>
              <a:rPr lang="en-US" b="1" dirty="0"/>
              <a:t>Chlorosis</a:t>
            </a:r>
            <a:r>
              <a:rPr lang="ar-SA" b="1" dirty="0"/>
              <a:t> فان العين الساكنة يمكن أن تتفتح وتنمو في سنة تكوينها .</a:t>
            </a:r>
            <a:endParaRPr lang="en-US" dirty="0"/>
          </a:p>
        </p:txBody>
      </p:sp>
    </p:spTree>
    <p:extLst>
      <p:ext uri="{BB962C8B-B14F-4D97-AF65-F5344CB8AC3E}">
        <p14:creationId xmlns:p14="http://schemas.microsoft.com/office/powerpoint/2010/main" val="1503004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rtl="1"/>
            <a:r>
              <a:rPr lang="ar-SA" b="1" dirty="0"/>
              <a:t>البراعم التاجية (القاعدية) :- توجد في قاعدة القصبات تكون صغيرة الحجم مدببة وتركيبها بدائي تكون هذه البراعم ساكنة كثيرة العدد ولكن أكبرها حجما وتطورا يسمى بعين </a:t>
            </a:r>
            <a:r>
              <a:rPr lang="ar-SA" b="1" dirty="0" err="1"/>
              <a:t>الاغائة</a:t>
            </a:r>
            <a:r>
              <a:rPr lang="ar-SA" b="1" dirty="0"/>
              <a:t> ، ولا تنمو إلا عند نعرض الكرمة للتقليم الجائر معطية </a:t>
            </a:r>
            <a:r>
              <a:rPr lang="ar-SA" b="1" dirty="0" err="1"/>
              <a:t>نموات</a:t>
            </a:r>
            <a:r>
              <a:rPr lang="ar-SA" b="1" dirty="0"/>
              <a:t> تسمى </a:t>
            </a:r>
            <a:r>
              <a:rPr lang="ar-SA" b="1" dirty="0" err="1"/>
              <a:t>الأفرخ</a:t>
            </a:r>
            <a:r>
              <a:rPr lang="ar-SA" b="1" dirty="0"/>
              <a:t> المائية أما عن </a:t>
            </a:r>
            <a:r>
              <a:rPr lang="ar-SA" b="1" dirty="0" err="1"/>
              <a:t>اخصابية</a:t>
            </a:r>
            <a:r>
              <a:rPr lang="ar-SA" b="1" dirty="0"/>
              <a:t> هذه البراعم فعند بعض الأصناف تعطي عين الإغاثة عند تفتحها عنقودا واحدا على الأقل </a:t>
            </a:r>
            <a:endParaRPr lang="en-US" dirty="0"/>
          </a:p>
        </p:txBody>
      </p:sp>
    </p:spTree>
    <p:extLst>
      <p:ext uri="{BB962C8B-B14F-4D97-AF65-F5344CB8AC3E}">
        <p14:creationId xmlns:p14="http://schemas.microsoft.com/office/powerpoint/2010/main" val="186200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algn="r" rtl="1"/>
            <a:r>
              <a:rPr lang="ar-SA" b="1" dirty="0"/>
              <a:t>البراعم الخاملة :- وتسمى براعم الخشب المسن حيث توجد تحت أنسجة الخشب المتعدد السنين عند تفتح ونمو هذه البراعم تعطي </a:t>
            </a:r>
            <a:r>
              <a:rPr lang="ar-SA" b="1" dirty="0" err="1"/>
              <a:t>الأفرخ</a:t>
            </a:r>
            <a:r>
              <a:rPr lang="ar-SA" b="1" dirty="0"/>
              <a:t> المائية والسرطانات وتبدأ هذه البراعم بالنمو لعدة أسباب منها التقليم الجائر والانجماد الربيعي وأمراض الساق .</a:t>
            </a:r>
            <a:endParaRPr lang="en-US" dirty="0"/>
          </a:p>
          <a:p>
            <a:pPr algn="r" rtl="1"/>
            <a:endParaRPr lang="en-US" dirty="0"/>
          </a:p>
        </p:txBody>
      </p:sp>
    </p:spTree>
    <p:extLst>
      <p:ext uri="{BB962C8B-B14F-4D97-AF65-F5344CB8AC3E}">
        <p14:creationId xmlns:p14="http://schemas.microsoft.com/office/powerpoint/2010/main" val="47193830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TotalTime>
  <Words>291</Words>
  <Application>Microsoft Office PowerPoint</Application>
  <PresentationFormat>عرض على الشاشة (3:4)‏</PresentationFormat>
  <Paragraphs>10</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نسق Office</vt:lpstr>
      <vt:lpstr>انتاج اعناب (العملي) المرحلة الرابعة / بستنة وهندسة حدائق </vt:lpstr>
      <vt:lpstr>عرض تقديمي في PowerPoint</vt:lpstr>
      <vt:lpstr>المجموع الخضري</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الفاكهة مستديمة الخضرة  (العملي) المرحلة الرابعة / بستنة وهندسة حدائق م. الاولى</dc:title>
  <dc:creator>DELL</dc:creator>
  <cp:lastModifiedBy>DELL</cp:lastModifiedBy>
  <cp:revision>15</cp:revision>
  <dcterms:created xsi:type="dcterms:W3CDTF">2018-12-28T09:16:32Z</dcterms:created>
  <dcterms:modified xsi:type="dcterms:W3CDTF">2018-12-28T14:49:48Z</dcterms:modified>
</cp:coreProperties>
</file>